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p:scale>
          <a:sx n="49" d="100"/>
          <a:sy n="49" d="100"/>
        </p:scale>
        <p:origin x="1626" y="22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19" y="4891899"/>
            <a:ext cx="3445113" cy="1200329"/>
          </a:xfrm>
          <a:prstGeom prst="rect">
            <a:avLst/>
          </a:prstGeom>
          <a:noFill/>
        </p:spPr>
        <p:txBody>
          <a:bodyPr wrap="square" lIns="91440" tIns="45720" rIns="91440" bIns="45720" rtlCol="0" anchor="t">
            <a:spAutoFit/>
          </a:bodyPr>
          <a:lstStyle/>
          <a:p>
            <a:r>
              <a:rPr lang="en-US" sz="2400" dirty="0">
                <a:solidFill>
                  <a:schemeClr val="bg2"/>
                </a:solidFill>
                <a:latin typeface="Aharoni" panose="02010803020104030203" pitchFamily="2" charset="-79"/>
                <a:ea typeface="SF Pro" pitchFamily="2" charset="0"/>
                <a:cs typeface="Aharoni" panose="02010803020104030203" pitchFamily="2" charset="-79"/>
              </a:rPr>
              <a:t>PETER PRINCE UZOR</a:t>
            </a:r>
          </a:p>
          <a:p>
            <a:endParaRPr lang="en-US" sz="2400" dirty="0">
              <a:solidFill>
                <a:schemeClr val="bg2"/>
              </a:solidFill>
              <a:latin typeface="Aharoni" panose="02010803020104030203" pitchFamily="2" charset="-79"/>
              <a:ea typeface="SF Pro" pitchFamily="2" charset="0"/>
              <a:cs typeface="Aharoni" panose="02010803020104030203" pitchFamily="2" charset="-79"/>
            </a:endParaRPr>
          </a:p>
          <a:p>
            <a:r>
              <a:rPr lang="en-US" sz="2400" dirty="0">
                <a:solidFill>
                  <a:schemeClr val="bg2"/>
                </a:solidFill>
                <a:latin typeface="Aharoni" panose="02010803020104030203" pitchFamily="2" charset="-79"/>
                <a:ea typeface="SF Pro" pitchFamily="2" charset="0"/>
                <a:cs typeface="Aharoni" panose="02010803020104030203" pitchFamily="2" charset="-79"/>
              </a:rPr>
              <a:t> 18</a:t>
            </a:r>
            <a:r>
              <a:rPr lang="en-US" sz="2400" baseline="30000" dirty="0">
                <a:solidFill>
                  <a:schemeClr val="bg2"/>
                </a:solidFill>
                <a:latin typeface="Aharoni" panose="02010803020104030203" pitchFamily="2" charset="-79"/>
                <a:ea typeface="SF Pro" pitchFamily="2" charset="0"/>
                <a:cs typeface="Aharoni" panose="02010803020104030203" pitchFamily="2" charset="-79"/>
              </a:rPr>
              <a:t>th</a:t>
            </a:r>
            <a:r>
              <a:rPr lang="en-US" sz="2400" dirty="0">
                <a:solidFill>
                  <a:schemeClr val="bg2"/>
                </a:solidFill>
                <a:latin typeface="Aharoni" panose="02010803020104030203" pitchFamily="2" charset="-79"/>
                <a:ea typeface="SF Pro" pitchFamily="2" charset="0"/>
                <a:cs typeface="Aharoni" panose="02010803020104030203" pitchFamily="2" charset="-79"/>
              </a:rPr>
              <a:t> December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568087" y="321228"/>
            <a:ext cx="4014120" cy="1200329"/>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dirty="0">
                <a:solidFill>
                  <a:schemeClr val="accent3">
                    <a:lumMod val="25000"/>
                  </a:schemeClr>
                </a:solidFill>
                <a:latin typeface="IBM Plex Mono Text" panose="020B0509050203000203"/>
              </a:rPr>
              <a:t>We performed exploratory data analysis and determined the training labels.</a:t>
            </a:r>
          </a:p>
          <a:p>
            <a:r>
              <a:rPr lang="en-US" dirty="0">
                <a:solidFill>
                  <a:schemeClr val="accent3">
                    <a:lumMod val="25000"/>
                  </a:schemeClr>
                </a:solidFill>
                <a:latin typeface="IBM Plex Mono Text" panose="020B0509050203000203"/>
              </a:rPr>
              <a:t>We calculated the number of launches at each site, and the number and occurrence of each orbits</a:t>
            </a:r>
          </a:p>
          <a:p>
            <a:r>
              <a:rPr lang="en-US" dirty="0">
                <a:solidFill>
                  <a:schemeClr val="accent3">
                    <a:lumMod val="25000"/>
                  </a:schemeClr>
                </a:solidFill>
                <a:latin typeface="IBM Plex Mono Text" panose="020B0509050203000203"/>
              </a:rPr>
              <a:t>We created landing outcome label from outcome column and exported the results to csv.</a:t>
            </a:r>
          </a:p>
          <a:p>
            <a:pPr marL="0" indent="0">
              <a:buNone/>
            </a:pPr>
            <a:endParaRPr lang="en-US" sz="3600" dirty="0">
              <a:latin typeface="IBM Plex Mono Text" panose="020B0509050203000203"/>
            </a:endParaRPr>
          </a:p>
          <a:p>
            <a:endParaRPr lang="en-US" sz="3600" dirty="0">
              <a:latin typeface="IBM Plex Mono Text" panose="020B0509050203000203"/>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IBM Plex Mono Text" panose="020B0509050203000203"/>
              </a:rPr>
              <a:t>We explored the data by visualizing the relationship between flight number and launch Site, payload and launch site, success rate of each orbit type, flight number and orbit type, the launch success yearly trend. </a:t>
            </a:r>
          </a:p>
          <a:p>
            <a:endParaRPr lang="en-US" dirty="0">
              <a:latin typeface="IBM Plex Mono Text" panose="020B0509050203000203"/>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IBM Plex Mono Text" panose="020B0509050203000203"/>
            </a:endParaRPr>
          </a:p>
          <a:p>
            <a:pPr>
              <a:lnSpc>
                <a:spcPct val="100000"/>
              </a:lnSpc>
              <a:spcBef>
                <a:spcPts val="1400"/>
              </a:spcBef>
            </a:pPr>
            <a:endParaRPr lang="en-US" sz="2200" dirty="0">
              <a:solidFill>
                <a:schemeClr val="accent3">
                  <a:lumMod val="25000"/>
                </a:schemeClr>
              </a:solidFill>
              <a:latin typeface="IBM Plex Mono Text" panose="020B0509050203000203"/>
            </a:endParaRPr>
          </a:p>
          <a:p>
            <a:pPr>
              <a:lnSpc>
                <a:spcPct val="100000"/>
              </a:lnSpc>
              <a:spcBef>
                <a:spcPts val="1400"/>
              </a:spcBef>
            </a:pPr>
            <a:endParaRPr lang="en-US" sz="2200" dirty="0">
              <a:solidFill>
                <a:schemeClr val="accent3">
                  <a:lumMod val="25000"/>
                </a:schemeClr>
              </a:solidFill>
              <a:latin typeface="IBM Plex Mono Text" panose="020B0509050203000203"/>
            </a:endParaRPr>
          </a:p>
          <a:p>
            <a:pPr>
              <a:lnSpc>
                <a:spcPct val="100000"/>
              </a:lnSpc>
              <a:spcBef>
                <a:spcPts val="1400"/>
              </a:spcBef>
            </a:pPr>
            <a:endParaRPr lang="en-US" sz="2200" dirty="0">
              <a:solidFill>
                <a:schemeClr val="accent3">
                  <a:lumMod val="25000"/>
                </a:schemeClr>
              </a:solidFill>
              <a:latin typeface="IBM Plex Mono Text" panose="020B0509050203000203"/>
            </a:endParaRPr>
          </a:p>
          <a:p>
            <a:pPr>
              <a:lnSpc>
                <a:spcPct val="100000"/>
              </a:lnSpc>
              <a:spcBef>
                <a:spcPts val="1400"/>
              </a:spcBef>
            </a:pPr>
            <a:endParaRPr lang="en-US" sz="2200" dirty="0">
              <a:solidFill>
                <a:schemeClr val="accent3">
                  <a:lumMod val="25000"/>
                </a:schemeClr>
              </a:solidFill>
              <a:latin typeface="IBM Plex Mono Text" panose="020B0509050203000203"/>
            </a:endParaRPr>
          </a:p>
          <a:p>
            <a:pPr>
              <a:lnSpc>
                <a:spcPct val="100000"/>
              </a:lnSpc>
              <a:spcBef>
                <a:spcPts val="1400"/>
              </a:spcBef>
            </a:pPr>
            <a:endParaRPr lang="en-US" sz="2200" dirty="0">
              <a:solidFill>
                <a:schemeClr val="accent3">
                  <a:lumMod val="25000"/>
                </a:schemeClr>
              </a:solidFill>
              <a:latin typeface="IBM Plex Mono Text" panose="020B0509050203000203"/>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dirty="0">
                <a:solidFill>
                  <a:schemeClr val="accent3">
                    <a:lumMod val="25000"/>
                  </a:schemeClr>
                </a:solidFill>
                <a:latin typeface="IBM Plex Mono Text" panose="020B0509050203000203"/>
              </a:rPr>
              <a:t>We loaded the SpaceX dataset into a PostgreSQL database without leaving the </a:t>
            </a:r>
            <a:r>
              <a:rPr lang="en-US" dirty="0" err="1">
                <a:solidFill>
                  <a:schemeClr val="accent3">
                    <a:lumMod val="25000"/>
                  </a:schemeClr>
                </a:solidFill>
                <a:latin typeface="IBM Plex Mono Text" panose="020B0509050203000203"/>
              </a:rPr>
              <a:t>jupyter</a:t>
            </a:r>
            <a:r>
              <a:rPr lang="en-US" dirty="0">
                <a:solidFill>
                  <a:schemeClr val="accent3">
                    <a:lumMod val="25000"/>
                  </a:schemeClr>
                </a:solidFill>
                <a:latin typeface="IBM Plex Mono Text" panose="020B0509050203000203"/>
              </a:rPr>
              <a:t> notebook.</a:t>
            </a:r>
          </a:p>
          <a:p>
            <a:pPr>
              <a:lnSpc>
                <a:spcPct val="100000"/>
              </a:lnSpc>
              <a:spcBef>
                <a:spcPts val="1400"/>
              </a:spcBef>
            </a:pPr>
            <a:r>
              <a:rPr lang="en-US" dirty="0">
                <a:solidFill>
                  <a:schemeClr val="accent3">
                    <a:lumMod val="25000"/>
                  </a:schemeClr>
                </a:solidFill>
                <a:latin typeface="IBM Plex Mono Text" panose="020B0509050203000203"/>
              </a:rPr>
              <a:t>We applied EDA with SQL to get insight from the data. We wrote queries to find out for instance:</a:t>
            </a:r>
          </a:p>
          <a:p>
            <a:pPr lvl="1">
              <a:lnSpc>
                <a:spcPct val="100000"/>
              </a:lnSpc>
              <a:spcBef>
                <a:spcPts val="1400"/>
              </a:spcBef>
              <a:buFontTx/>
              <a:buChar char="-"/>
            </a:pPr>
            <a:r>
              <a:rPr lang="en-US" sz="2000" dirty="0">
                <a:solidFill>
                  <a:schemeClr val="bg2">
                    <a:lumMod val="50000"/>
                  </a:schemeClr>
                </a:solidFill>
                <a:latin typeface="IBM Plex Mono Text" panose="020B0509050203000203"/>
              </a:rPr>
              <a:t>The names of unique launch sites in the space mission.</a:t>
            </a:r>
          </a:p>
          <a:p>
            <a:pPr lvl="1">
              <a:lnSpc>
                <a:spcPct val="100000"/>
              </a:lnSpc>
              <a:spcBef>
                <a:spcPts val="1400"/>
              </a:spcBef>
              <a:buFontTx/>
              <a:buChar char="-"/>
            </a:pPr>
            <a:r>
              <a:rPr lang="en-US" sz="2000" dirty="0">
                <a:solidFill>
                  <a:schemeClr val="bg2">
                    <a:lumMod val="50000"/>
                  </a:schemeClr>
                </a:solidFill>
                <a:latin typeface="IBM Plex Mono Text" panose="020B0509050203000203"/>
              </a:rPr>
              <a:t>The total payload mass carried by boosters launched by NASA (CRS)</a:t>
            </a:r>
          </a:p>
          <a:p>
            <a:pPr lvl="1">
              <a:lnSpc>
                <a:spcPct val="100000"/>
              </a:lnSpc>
              <a:spcBef>
                <a:spcPts val="1400"/>
              </a:spcBef>
              <a:buFontTx/>
              <a:buChar char="-"/>
            </a:pPr>
            <a:r>
              <a:rPr lang="en-US" sz="2000" dirty="0">
                <a:solidFill>
                  <a:schemeClr val="bg2">
                    <a:lumMod val="50000"/>
                  </a:schemeClr>
                </a:solidFill>
                <a:latin typeface="IBM Plex Mono Text" panose="020B0509050203000203"/>
              </a:rPr>
              <a:t>The average payload mass carried by booster version F9 v1.1</a:t>
            </a:r>
          </a:p>
          <a:p>
            <a:pPr lvl="1">
              <a:lnSpc>
                <a:spcPct val="100000"/>
              </a:lnSpc>
              <a:spcBef>
                <a:spcPts val="1400"/>
              </a:spcBef>
              <a:buFontTx/>
              <a:buChar char="-"/>
            </a:pPr>
            <a:r>
              <a:rPr lang="en-US" sz="2000" dirty="0">
                <a:solidFill>
                  <a:schemeClr val="bg2">
                    <a:lumMod val="50000"/>
                  </a:schemeClr>
                </a:solidFill>
                <a:latin typeface="IBM Plex Mono Text" panose="020B0509050203000203"/>
              </a:rPr>
              <a:t>The total number of successful and failure mission outcomes</a:t>
            </a:r>
          </a:p>
          <a:p>
            <a:pPr lvl="1">
              <a:lnSpc>
                <a:spcPct val="100000"/>
              </a:lnSpc>
              <a:spcBef>
                <a:spcPts val="1400"/>
              </a:spcBef>
              <a:buFontTx/>
              <a:buChar char="-"/>
            </a:pPr>
            <a:r>
              <a:rPr lang="en-US" sz="2000" dirty="0">
                <a:solidFill>
                  <a:schemeClr val="bg2">
                    <a:lumMod val="50000"/>
                  </a:schemeClr>
                </a:solidFill>
                <a:latin typeface="IBM Plex Mono Text" panose="020B0509050203000203"/>
              </a:rPr>
              <a:t>The failed landing outcomes in drone ship, their booster version and launch site names.</a:t>
            </a:r>
            <a:endParaRPr lang="en-US" sz="2800" dirty="0">
              <a:solidFill>
                <a:schemeClr val="accent3">
                  <a:lumMod val="25000"/>
                </a:schemeClr>
              </a:solidFill>
              <a:latin typeface="IBM Plex Mono Text" panose="020B0509050203000203"/>
            </a:endParaRPr>
          </a:p>
          <a:p>
            <a:pPr marL="0" indent="0">
              <a:lnSpc>
                <a:spcPct val="100000"/>
              </a:lnSpc>
              <a:spcBef>
                <a:spcPts val="1400"/>
              </a:spcBef>
              <a:buNone/>
            </a:pPr>
            <a:endParaRPr lang="en-US" dirty="0">
              <a:solidFill>
                <a:schemeClr val="accent3">
                  <a:lumMod val="25000"/>
                </a:schemeClr>
              </a:solidFill>
              <a:latin typeface="IBM Plex Mono Text" panose="020B0509050203000203"/>
            </a:endParaRPr>
          </a:p>
          <a:p>
            <a:pPr marL="0" indent="0">
              <a:lnSpc>
                <a:spcPct val="100000"/>
              </a:lnSpc>
              <a:spcBef>
                <a:spcPts val="1400"/>
              </a:spcBef>
              <a:buNone/>
            </a:pPr>
            <a:endParaRPr lang="en-US" dirty="0">
              <a:solidFill>
                <a:schemeClr val="accent3">
                  <a:lumMod val="25000"/>
                </a:schemeClr>
              </a:solidFill>
              <a:latin typeface="IBM Plex Mono Text" panose="020B0509050203000203"/>
            </a:endParaRPr>
          </a:p>
          <a:p>
            <a:pPr>
              <a:lnSpc>
                <a:spcPct val="100000"/>
              </a:lnSpc>
              <a:spcBef>
                <a:spcPts val="1400"/>
              </a:spcBef>
            </a:pPr>
            <a:endParaRPr lang="en-US" dirty="0">
              <a:solidFill>
                <a:schemeClr val="accent3">
                  <a:lumMod val="25000"/>
                </a:schemeClr>
              </a:solidFill>
              <a:latin typeface="IBM Plex Mono Text" panose="020B0509050203000203"/>
            </a:endParaRPr>
          </a:p>
          <a:p>
            <a:endParaRPr lang="en-US" sz="3600" dirty="0">
              <a:latin typeface="IBM Plex Mono Text" panose="020B0509050203000203"/>
            </a:endParaRPr>
          </a:p>
          <a:p>
            <a:endParaRPr lang="en-US" sz="3600" dirty="0">
              <a:latin typeface="IBM Plex Mono Text" panose="020B0509050203000203"/>
            </a:endParaRPr>
          </a:p>
          <a:p>
            <a:endParaRPr lang="en-US" sz="3600" dirty="0">
              <a:latin typeface="IBM Plex Mono Text" panose="020B0509050203000203"/>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IBM Plex Mono Text" panose="020B0509050203000203"/>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IBM Plex Mono Text" panose="020B0509050203000203"/>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IBM Plex Mono Text" panose="020B0509050203000203"/>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IBM Plex Mono Text" panose="020B0509050203000203"/>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IBM Plex Mono Text" panose="020B0509050203000203"/>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IBM Plex Mono Text" panose="020B0509050203000203"/>
              </a:rPr>
              <a:t>Do launch sites keep certain distance away from cities.</a:t>
            </a:r>
          </a:p>
          <a:p>
            <a:endParaRPr lang="en-US" dirty="0">
              <a:latin typeface="IBM Plex Mono Text" panose="020B0509050203000203"/>
            </a:endParaRPr>
          </a:p>
          <a:p>
            <a:endParaRPr lang="en-US" dirty="0">
              <a:latin typeface="IBM Plex Mono Text" panose="020B0509050203000203"/>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dirty="0">
                <a:solidFill>
                  <a:schemeClr val="accent3">
                    <a:lumMod val="25000"/>
                  </a:schemeClr>
                </a:solidFill>
                <a:latin typeface="IBM Plex Mono Text" panose="020B0509050203000203"/>
              </a:rPr>
              <a:t>We built an interactive dashboard with Plotly dash</a:t>
            </a:r>
          </a:p>
          <a:p>
            <a:pPr>
              <a:lnSpc>
                <a:spcPct val="100000"/>
              </a:lnSpc>
              <a:spcBef>
                <a:spcPts val="1400"/>
              </a:spcBef>
            </a:pPr>
            <a:r>
              <a:rPr lang="en-US" dirty="0">
                <a:solidFill>
                  <a:schemeClr val="accent3">
                    <a:lumMod val="25000"/>
                  </a:schemeClr>
                </a:solidFill>
                <a:latin typeface="IBM Plex Mono Text" panose="020B0509050203000203"/>
              </a:rPr>
              <a:t>We plotted pie charts showing the total launches by a certain sites</a:t>
            </a:r>
          </a:p>
          <a:p>
            <a:pPr>
              <a:lnSpc>
                <a:spcPct val="100000"/>
              </a:lnSpc>
              <a:spcBef>
                <a:spcPts val="1400"/>
              </a:spcBef>
            </a:pPr>
            <a:r>
              <a:rPr lang="en-US" dirty="0">
                <a:solidFill>
                  <a:schemeClr val="accent3">
                    <a:lumMod val="25000"/>
                  </a:schemeClr>
                </a:solidFill>
                <a:latin typeface="IBM Plex Mono Text" panose="020B0509050203000203"/>
              </a:rPr>
              <a:t>We plotted scatter graph showing the relationship with Outcome and Payload Mass (Kg) for the different booster version.</a:t>
            </a:r>
          </a:p>
          <a:p>
            <a:pPr marL="0" indent="0">
              <a:buNone/>
            </a:pPr>
            <a:endParaRPr lang="en-US" sz="3600" dirty="0">
              <a:latin typeface="IBM Plex Mono Text" panose="020B0509050203000203"/>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dirty="0">
                <a:solidFill>
                  <a:schemeClr val="accent3">
                    <a:lumMod val="25000"/>
                  </a:schemeClr>
                </a:solidFill>
                <a:latin typeface="IBM Plex Mono Text" panose="020B0509050203000203"/>
              </a:rPr>
              <a:t>We loaded the data using </a:t>
            </a:r>
            <a:r>
              <a:rPr lang="en-US" dirty="0" err="1">
                <a:solidFill>
                  <a:schemeClr val="accent3">
                    <a:lumMod val="25000"/>
                  </a:schemeClr>
                </a:solidFill>
                <a:latin typeface="IBM Plex Mono Text" panose="020B0509050203000203"/>
              </a:rPr>
              <a:t>numpy</a:t>
            </a:r>
            <a:r>
              <a:rPr lang="en-US" dirty="0">
                <a:solidFill>
                  <a:schemeClr val="accent3">
                    <a:lumMod val="25000"/>
                  </a:schemeClr>
                </a:solidFill>
                <a:latin typeface="IBM Plex Mono Text" panose="020B0509050203000203"/>
              </a:rPr>
              <a:t> and pandas, transformed the data, split our data into training and testing.</a:t>
            </a:r>
          </a:p>
          <a:p>
            <a:pPr>
              <a:lnSpc>
                <a:spcPct val="100000"/>
              </a:lnSpc>
              <a:spcBef>
                <a:spcPts val="1400"/>
              </a:spcBef>
            </a:pPr>
            <a:r>
              <a:rPr lang="en-US" dirty="0">
                <a:solidFill>
                  <a:schemeClr val="accent3">
                    <a:lumMod val="25000"/>
                  </a:schemeClr>
                </a:solidFill>
                <a:latin typeface="IBM Plex Mono Text" panose="020B0509050203000203"/>
              </a:rPr>
              <a:t>We built different machine learning models and tune different hyperparameters using </a:t>
            </a:r>
            <a:r>
              <a:rPr lang="en-US" dirty="0" err="1">
                <a:solidFill>
                  <a:schemeClr val="accent3">
                    <a:lumMod val="25000"/>
                  </a:schemeClr>
                </a:solidFill>
                <a:latin typeface="IBM Plex Mono Text" panose="020B0509050203000203"/>
              </a:rPr>
              <a:t>GridSearchCV</a:t>
            </a:r>
            <a:r>
              <a:rPr lang="en-US" dirty="0">
                <a:solidFill>
                  <a:schemeClr val="accent3">
                    <a:lumMod val="25000"/>
                  </a:schemeClr>
                </a:solidFill>
                <a:latin typeface="IBM Plex Mono Text" panose="020B0509050203000203"/>
              </a:rPr>
              <a:t>.</a:t>
            </a:r>
          </a:p>
          <a:p>
            <a:pPr>
              <a:lnSpc>
                <a:spcPct val="100000"/>
              </a:lnSpc>
              <a:spcBef>
                <a:spcPts val="1400"/>
              </a:spcBef>
            </a:pPr>
            <a:r>
              <a:rPr lang="en-US" dirty="0">
                <a:solidFill>
                  <a:schemeClr val="accent3">
                    <a:lumMod val="25000"/>
                  </a:schemeClr>
                </a:solidFill>
                <a:latin typeface="IBM Plex Mono Text" panose="020B0509050203000203"/>
              </a:rPr>
              <a:t>We used accuracy as the metric for our model, improved the model using feature engineering and algorithm tuning.</a:t>
            </a:r>
          </a:p>
          <a:p>
            <a:pPr>
              <a:lnSpc>
                <a:spcPct val="100000"/>
              </a:lnSpc>
              <a:spcBef>
                <a:spcPts val="1400"/>
              </a:spcBef>
            </a:pPr>
            <a:r>
              <a:rPr lang="en-US" dirty="0">
                <a:solidFill>
                  <a:schemeClr val="accent3">
                    <a:lumMod val="25000"/>
                  </a:schemeClr>
                </a:solidFill>
                <a:latin typeface="IBM Plex Mono Text" panose="020B0509050203000203"/>
              </a:rPr>
              <a:t>We found the best performing classification model.</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IBM Plex Mono Text" panose="020B0509050203000203"/>
              </a:rPr>
              <a:t>Exploratory data analysis results</a:t>
            </a:r>
          </a:p>
          <a:p>
            <a:pPr>
              <a:lnSpc>
                <a:spcPct val="100000"/>
              </a:lnSpc>
              <a:spcBef>
                <a:spcPts val="1400"/>
              </a:spcBef>
            </a:pPr>
            <a:r>
              <a:rPr lang="en-US" sz="2200" dirty="0">
                <a:solidFill>
                  <a:schemeClr val="accent3">
                    <a:lumMod val="25000"/>
                  </a:schemeClr>
                </a:solidFill>
                <a:latin typeface="IBM Plex Mono Text" panose="020B0509050203000203"/>
              </a:rPr>
              <a:t>Interactive analytics demo in screenshots</a:t>
            </a:r>
          </a:p>
          <a:p>
            <a:pPr>
              <a:lnSpc>
                <a:spcPct val="100000"/>
              </a:lnSpc>
              <a:spcBef>
                <a:spcPts val="1400"/>
              </a:spcBef>
            </a:pPr>
            <a:r>
              <a:rPr lang="en-US" sz="2200" dirty="0">
                <a:solidFill>
                  <a:schemeClr val="accent3">
                    <a:lumMod val="25000"/>
                  </a:schemeClr>
                </a:solidFill>
                <a:latin typeface="IBM Plex Mono Text" panose="020B0509050203000203"/>
              </a:rPr>
              <a:t>Predictive analysis results</a:t>
            </a:r>
          </a:p>
          <a:p>
            <a:pPr lvl="1"/>
            <a:endParaRPr lang="en-US" sz="1800" dirty="0">
              <a:latin typeface="IBM Plex Mono Text" panose="020B0509050203000203"/>
            </a:endParaRPr>
          </a:p>
          <a:p>
            <a:pPr marL="457200" lvl="1" indent="0">
              <a:buNone/>
            </a:pPr>
            <a:endParaRPr lang="en-US" sz="1800" dirty="0">
              <a:latin typeface="IBM Plex Mono Text" panose="020B0509050203000203"/>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haroni" panose="02010803020104030203" pitchFamily="2" charset="-79"/>
                <a:cs typeface="Aharoni" panose="02010803020104030203" pitchFamily="2" charset="-79"/>
              </a:rPr>
              <a:t>Executive Summary</a:t>
            </a:r>
          </a:p>
          <a:p>
            <a:pPr>
              <a:lnSpc>
                <a:spcPct val="100000"/>
              </a:lnSpc>
              <a:spcBef>
                <a:spcPts val="1400"/>
              </a:spcBef>
            </a:pPr>
            <a:r>
              <a:rPr lang="en-US" sz="2200" dirty="0">
                <a:solidFill>
                  <a:schemeClr val="accent3">
                    <a:lumMod val="25000"/>
                  </a:schemeClr>
                </a:solidFill>
                <a:latin typeface="Aharoni" panose="02010803020104030203" pitchFamily="2" charset="-79"/>
                <a:cs typeface="Aharoni" panose="02010803020104030203" pitchFamily="2" charset="-79"/>
              </a:rPr>
              <a:t>Introduction</a:t>
            </a:r>
          </a:p>
          <a:p>
            <a:pPr>
              <a:lnSpc>
                <a:spcPct val="100000"/>
              </a:lnSpc>
              <a:spcBef>
                <a:spcPts val="1400"/>
              </a:spcBef>
            </a:pPr>
            <a:r>
              <a:rPr lang="en-US" sz="2200" dirty="0">
                <a:solidFill>
                  <a:schemeClr val="accent3">
                    <a:lumMod val="25000"/>
                  </a:schemeClr>
                </a:solidFill>
                <a:latin typeface="Aharoni" panose="02010803020104030203" pitchFamily="2" charset="-79"/>
                <a:cs typeface="Aharoni" panose="02010803020104030203" pitchFamily="2" charset="-79"/>
              </a:rPr>
              <a:t>Methodology</a:t>
            </a:r>
          </a:p>
          <a:p>
            <a:pPr>
              <a:lnSpc>
                <a:spcPct val="100000"/>
              </a:lnSpc>
              <a:spcBef>
                <a:spcPts val="1400"/>
              </a:spcBef>
            </a:pPr>
            <a:r>
              <a:rPr lang="en-US" sz="2200" dirty="0">
                <a:solidFill>
                  <a:schemeClr val="accent3">
                    <a:lumMod val="25000"/>
                  </a:schemeClr>
                </a:solidFill>
                <a:latin typeface="Aharoni" panose="02010803020104030203" pitchFamily="2" charset="-79"/>
                <a:cs typeface="Aharoni" panose="02010803020104030203" pitchFamily="2" charset="-79"/>
              </a:rPr>
              <a:t>Results</a:t>
            </a:r>
          </a:p>
          <a:p>
            <a:pPr>
              <a:lnSpc>
                <a:spcPct val="100000"/>
              </a:lnSpc>
              <a:spcBef>
                <a:spcPts val="1400"/>
              </a:spcBef>
            </a:pPr>
            <a:r>
              <a:rPr lang="en-US" sz="2200" dirty="0">
                <a:solidFill>
                  <a:schemeClr val="accent3">
                    <a:lumMod val="25000"/>
                  </a:schemeClr>
                </a:solidFill>
                <a:latin typeface="Aharoni" panose="02010803020104030203" pitchFamily="2" charset="-79"/>
                <a:cs typeface="Aharoni" panose="02010803020104030203" pitchFamily="2" charset="-79"/>
              </a:rPr>
              <a:t>Conclusion</a:t>
            </a:r>
          </a:p>
          <a:p>
            <a:pPr>
              <a:lnSpc>
                <a:spcPct val="100000"/>
              </a:lnSpc>
              <a:spcBef>
                <a:spcPts val="1400"/>
              </a:spcBef>
            </a:pPr>
            <a:r>
              <a:rPr lang="en-US" sz="2200" dirty="0">
                <a:solidFill>
                  <a:schemeClr val="accent3">
                    <a:lumMod val="25000"/>
                  </a:schemeClr>
                </a:solidFill>
                <a:latin typeface="Aharoni" panose="02010803020104030203" pitchFamily="2" charset="-79"/>
                <a:cs typeface="Aharoni" panose="02010803020104030203" pitchFamily="2" charset="-79"/>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haroni" panose="02010803020104030203" pitchFamily="2" charset="-79"/>
                <a:cs typeface="Aharoni" panose="02010803020104030203" pitchFamily="2" charset="-79"/>
              </a:rPr>
              <a:t>Summary of methodologies</a:t>
            </a: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Data Collection through API</a:t>
            </a: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Data Collection with Web Scraping</a:t>
            </a: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Data Wrangling</a:t>
            </a: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Exploratory Data Analysis with SQL</a:t>
            </a: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haroni" panose="02010803020104030203" pitchFamily="2" charset="-79"/>
                <a:cs typeface="Aharoni" panose="02010803020104030203" pitchFamily="2" charset="-79"/>
              </a:rPr>
              <a:t>Summary of all results</a:t>
            </a:r>
            <a:endParaRPr lang="en-US" sz="1800" dirty="0">
              <a:solidFill>
                <a:schemeClr val="accent3">
                  <a:lumMod val="25000"/>
                </a:schemeClr>
              </a:solidFill>
              <a:latin typeface="Aharoni" panose="02010803020104030203" pitchFamily="2" charset="-79"/>
              <a:cs typeface="Aharoni" panose="02010803020104030203" pitchFamily="2" charset="-79"/>
            </a:endParaRP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Exploratory Data Analysis result</a:t>
            </a: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Interactive analytics in screenshots</a:t>
            </a:r>
          </a:p>
          <a:p>
            <a:pPr lvl="1">
              <a:lnSpc>
                <a:spcPct val="100000"/>
              </a:lnSpc>
              <a:spcBef>
                <a:spcPts val="1400"/>
              </a:spcBef>
              <a:buFontTx/>
              <a:buChar char="-"/>
            </a:pPr>
            <a:r>
              <a:rPr lang="en-US" sz="1800" dirty="0">
                <a:solidFill>
                  <a:schemeClr val="accent3">
                    <a:lumMod val="25000"/>
                  </a:schemeClr>
                </a:solidFill>
                <a:latin typeface="Aharoni" panose="02010803020104030203" pitchFamily="2" charset="-79"/>
                <a:cs typeface="Aharoni" panose="02010803020104030203" pitchFamily="2" charset="-79"/>
              </a:rPr>
              <a:t>Predictive Analytics result</a:t>
            </a:r>
          </a:p>
          <a:p>
            <a:pPr>
              <a:lnSpc>
                <a:spcPct val="100000"/>
              </a:lnSpc>
              <a:spcBef>
                <a:spcPts val="1400"/>
              </a:spcBef>
            </a:pPr>
            <a:endParaRPr lang="en-US" sz="2200" dirty="0">
              <a:solidFill>
                <a:schemeClr val="accent3">
                  <a:lumMod val="25000"/>
                </a:schemeClr>
              </a:solidFill>
              <a:latin typeface="Aharoni" panose="02010803020104030203" pitchFamily="2" charset="-79"/>
              <a:cs typeface="Aharoni" panose="02010803020104030203" pitchFamily="2" charset="-79"/>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IBM Plex Mono Text"/>
              </a:rPr>
              <a:t>Project background and context</a:t>
            </a:r>
          </a:p>
          <a:p>
            <a:pPr marL="457200" lvl="1" indent="0" algn="just">
              <a:spcBef>
                <a:spcPts val="1400"/>
              </a:spcBef>
              <a:buNone/>
            </a:pPr>
            <a:r>
              <a:rPr lang="en-US" sz="1800" dirty="0">
                <a:solidFill>
                  <a:schemeClr val="accent3">
                    <a:lumMod val="25000"/>
                  </a:schemeClr>
                </a:solidFill>
                <a:latin typeface="IBM Plex Mono Text"/>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IBM Plex Mono Text"/>
              </a:rPr>
              <a:t>Problems you want to find answers</a:t>
            </a:r>
          </a:p>
          <a:p>
            <a:pPr lvl="1">
              <a:spcBef>
                <a:spcPts val="1400"/>
              </a:spcBef>
              <a:buFontTx/>
              <a:buChar char="-"/>
            </a:pPr>
            <a:r>
              <a:rPr lang="en-US" sz="1800" dirty="0">
                <a:solidFill>
                  <a:schemeClr val="accent3">
                    <a:lumMod val="25000"/>
                  </a:schemeClr>
                </a:solidFill>
                <a:latin typeface="IBM Plex Mono Text"/>
              </a:rPr>
              <a:t>What factors determine if the rocket will land successfully?</a:t>
            </a:r>
          </a:p>
          <a:p>
            <a:pPr lvl="1">
              <a:spcBef>
                <a:spcPts val="1400"/>
              </a:spcBef>
              <a:buFontTx/>
              <a:buChar char="-"/>
            </a:pPr>
            <a:r>
              <a:rPr lang="en-US" sz="1800" dirty="0">
                <a:solidFill>
                  <a:schemeClr val="accent3">
                    <a:lumMod val="25000"/>
                  </a:schemeClr>
                </a:solidFill>
                <a:latin typeface="IBM Plex Mono Text"/>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IBM Plex Mono Text"/>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400" dirty="0">
                <a:solidFill>
                  <a:schemeClr val="accent3">
                    <a:lumMod val="25000"/>
                  </a:schemeClr>
                </a:solidFill>
                <a:latin typeface="IBM Plex Mono Text"/>
              </a:rPr>
              <a:t>We can conclude that:</a:t>
            </a:r>
          </a:p>
          <a:p>
            <a:pPr>
              <a:lnSpc>
                <a:spcPct val="100000"/>
              </a:lnSpc>
              <a:spcBef>
                <a:spcPts val="1400"/>
              </a:spcBef>
            </a:pPr>
            <a:r>
              <a:rPr lang="en-US" sz="2400" dirty="0">
                <a:solidFill>
                  <a:schemeClr val="accent3">
                    <a:lumMod val="25000"/>
                  </a:schemeClr>
                </a:solidFill>
                <a:latin typeface="IBM Plex Mono Text"/>
              </a:rPr>
              <a:t>The larger the flight amount at a launch site, the greater the success rate at a launch site.</a:t>
            </a:r>
          </a:p>
          <a:p>
            <a:pPr>
              <a:lnSpc>
                <a:spcPct val="100000"/>
              </a:lnSpc>
              <a:spcBef>
                <a:spcPts val="1400"/>
              </a:spcBef>
            </a:pPr>
            <a:r>
              <a:rPr lang="en-US" sz="2400" dirty="0">
                <a:latin typeface="IBM Plex Mono Text"/>
              </a:rPr>
              <a:t>Launch success rate started to increase in 2013 till 2020.</a:t>
            </a:r>
          </a:p>
          <a:p>
            <a:pPr>
              <a:lnSpc>
                <a:spcPct val="100000"/>
              </a:lnSpc>
              <a:spcBef>
                <a:spcPts val="1400"/>
              </a:spcBef>
            </a:pPr>
            <a:r>
              <a:rPr lang="en-US" sz="2400" dirty="0">
                <a:solidFill>
                  <a:schemeClr val="accent3">
                    <a:lumMod val="25000"/>
                  </a:schemeClr>
                </a:solidFill>
                <a:latin typeface="IBM Plex Mono Text"/>
              </a:rPr>
              <a:t>Orbits </a:t>
            </a:r>
            <a:r>
              <a:rPr lang="en-US" sz="2400" dirty="0">
                <a:latin typeface="IBM Plex Mono Text"/>
              </a:rPr>
              <a:t>ES-L1, GEO, HEO, SSO, VLEO had the most success rate.</a:t>
            </a:r>
            <a:endParaRPr lang="en-US" sz="2400" dirty="0">
              <a:solidFill>
                <a:schemeClr val="accent3">
                  <a:lumMod val="25000"/>
                </a:schemeClr>
              </a:solidFill>
              <a:latin typeface="IBM Plex Mono Text"/>
            </a:endParaRPr>
          </a:p>
          <a:p>
            <a:pPr>
              <a:lnSpc>
                <a:spcPct val="100000"/>
              </a:lnSpc>
              <a:spcBef>
                <a:spcPts val="1400"/>
              </a:spcBef>
            </a:pPr>
            <a:r>
              <a:rPr lang="en-US" sz="2400" dirty="0">
                <a:solidFill>
                  <a:schemeClr val="accent3">
                    <a:lumMod val="25000"/>
                  </a:schemeClr>
                </a:solidFill>
                <a:latin typeface="IBM Plex Mono Text"/>
              </a:rPr>
              <a:t>KSC LC-39A had the most successful launches of any sites.</a:t>
            </a:r>
          </a:p>
          <a:p>
            <a:pPr>
              <a:lnSpc>
                <a:spcPct val="100000"/>
              </a:lnSpc>
              <a:spcBef>
                <a:spcPts val="1400"/>
              </a:spcBef>
            </a:pPr>
            <a:r>
              <a:rPr lang="en-US" sz="2400" dirty="0">
                <a:solidFill>
                  <a:schemeClr val="accent3">
                    <a:lumMod val="25000"/>
                  </a:schemeClr>
                </a:solidFill>
                <a:latin typeface="IBM Plex Mono Text"/>
              </a:rPr>
              <a:t>The Decision tree classifier is the best machine learning algorithm for this task.</a:t>
            </a:r>
          </a:p>
          <a:p>
            <a:pPr>
              <a:lnSpc>
                <a:spcPct val="100000"/>
              </a:lnSpc>
              <a:spcBef>
                <a:spcPts val="1400"/>
              </a:spcBef>
            </a:pPr>
            <a:endParaRPr lang="en-US" sz="2400" dirty="0">
              <a:solidFill>
                <a:schemeClr val="accent3">
                  <a:lumMod val="25000"/>
                </a:schemeClr>
              </a:solidFill>
              <a:latin typeface="IBM Plex Mono Text"/>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IBM Plex Mono Text"/>
              </a:rPr>
              <a:t>Data collection methodology:</a:t>
            </a:r>
          </a:p>
          <a:p>
            <a:pPr lvl="1">
              <a:lnSpc>
                <a:spcPct val="120000"/>
              </a:lnSpc>
              <a:spcBef>
                <a:spcPts val="1400"/>
              </a:spcBef>
            </a:pPr>
            <a:r>
              <a:rPr lang="en-US" sz="7600" dirty="0">
                <a:solidFill>
                  <a:schemeClr val="bg2">
                    <a:lumMod val="50000"/>
                  </a:schemeClr>
                </a:solidFill>
                <a:latin typeface="IBM Plex Mono Text"/>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IBM Plex Mono Text"/>
              </a:rPr>
              <a:t>Perform data wrangling</a:t>
            </a:r>
          </a:p>
          <a:p>
            <a:pPr lvl="1">
              <a:lnSpc>
                <a:spcPct val="120000"/>
              </a:lnSpc>
              <a:spcBef>
                <a:spcPts val="1400"/>
              </a:spcBef>
            </a:pPr>
            <a:r>
              <a:rPr lang="en-US" sz="7600" dirty="0">
                <a:solidFill>
                  <a:schemeClr val="bg2">
                    <a:lumMod val="50000"/>
                  </a:schemeClr>
                </a:solidFill>
                <a:latin typeface="IBM Plex Mono Text"/>
              </a:rPr>
              <a:t>One-hot encoding was applied to categorical features</a:t>
            </a:r>
          </a:p>
          <a:p>
            <a:pPr>
              <a:lnSpc>
                <a:spcPct val="120000"/>
              </a:lnSpc>
              <a:spcBef>
                <a:spcPts val="1400"/>
              </a:spcBef>
            </a:pPr>
            <a:r>
              <a:rPr lang="en-US" sz="8800" dirty="0">
                <a:solidFill>
                  <a:schemeClr val="accent3">
                    <a:lumMod val="25000"/>
                  </a:schemeClr>
                </a:solidFill>
                <a:latin typeface="IBM Plex Mono Text"/>
              </a:rPr>
              <a:t>Perform exploratory data analysis (EDA) using visualization and SQL</a:t>
            </a:r>
          </a:p>
          <a:p>
            <a:pPr>
              <a:lnSpc>
                <a:spcPct val="120000"/>
              </a:lnSpc>
              <a:spcBef>
                <a:spcPts val="1400"/>
              </a:spcBef>
            </a:pPr>
            <a:r>
              <a:rPr lang="en-US" sz="8800" dirty="0">
                <a:solidFill>
                  <a:schemeClr val="accent3">
                    <a:lumMod val="25000"/>
                  </a:schemeClr>
                </a:solidFill>
                <a:latin typeface="IBM Plex Mono Text"/>
              </a:rPr>
              <a:t>Perform interactive visual analytics using Folium and Plotly Dash</a:t>
            </a:r>
          </a:p>
          <a:p>
            <a:pPr>
              <a:lnSpc>
                <a:spcPct val="120000"/>
              </a:lnSpc>
              <a:spcBef>
                <a:spcPts val="1400"/>
              </a:spcBef>
            </a:pPr>
            <a:r>
              <a:rPr lang="en-US" sz="8800" dirty="0">
                <a:solidFill>
                  <a:schemeClr val="accent3">
                    <a:lumMod val="25000"/>
                  </a:schemeClr>
                </a:solidFill>
                <a:latin typeface="IBM Plex Mono Text"/>
              </a:rPr>
              <a:t>Perform predictive analysis using classification models</a:t>
            </a:r>
          </a:p>
          <a:p>
            <a:pPr lvl="1">
              <a:lnSpc>
                <a:spcPct val="120000"/>
              </a:lnSpc>
              <a:spcBef>
                <a:spcPts val="1400"/>
              </a:spcBef>
            </a:pPr>
            <a:r>
              <a:rPr lang="en-US" sz="7600" dirty="0">
                <a:solidFill>
                  <a:schemeClr val="bg2">
                    <a:lumMod val="50000"/>
                  </a:schemeClr>
                </a:solidFill>
                <a:latin typeface="IBM Plex Mono Text"/>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IBM Plex Mono Text"/>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IBM Plex Mono Text"/>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IBM Plex Mono Text"/>
              </a:rPr>
              <a:t>Next, we decoded the response content as a Json using .json() function call and turn it into a pandas </a:t>
            </a:r>
            <a:r>
              <a:rPr lang="en-US" sz="1900" dirty="0" err="1">
                <a:solidFill>
                  <a:schemeClr val="accent3">
                    <a:lumMod val="25000"/>
                  </a:schemeClr>
                </a:solidFill>
                <a:latin typeface="IBM Plex Mono Text"/>
              </a:rPr>
              <a:t>dataframe</a:t>
            </a:r>
            <a:r>
              <a:rPr lang="en-US" sz="1900" dirty="0">
                <a:solidFill>
                  <a:schemeClr val="accent3">
                    <a:lumMod val="25000"/>
                  </a:schemeClr>
                </a:solidFill>
                <a:latin typeface="IBM Plex Mono Text"/>
              </a:rPr>
              <a:t> using .</a:t>
            </a:r>
            <a:r>
              <a:rPr lang="en-US" sz="1900" dirty="0" err="1">
                <a:solidFill>
                  <a:schemeClr val="accent3">
                    <a:lumMod val="25000"/>
                  </a:schemeClr>
                </a:solidFill>
                <a:latin typeface="IBM Plex Mono Text"/>
              </a:rPr>
              <a:t>json_normalize</a:t>
            </a:r>
            <a:r>
              <a:rPr lang="en-US" sz="1900" dirty="0">
                <a:solidFill>
                  <a:schemeClr val="accent3">
                    <a:lumMod val="25000"/>
                  </a:schemeClr>
                </a:solidFill>
                <a:latin typeface="IBM Plex Mono Text"/>
              </a:rPr>
              <a:t>().</a:t>
            </a:r>
          </a:p>
          <a:p>
            <a:pPr lvl="1" algn="just">
              <a:lnSpc>
                <a:spcPct val="100000"/>
              </a:lnSpc>
              <a:spcBef>
                <a:spcPts val="1400"/>
              </a:spcBef>
              <a:buFontTx/>
              <a:buChar char="-"/>
            </a:pPr>
            <a:r>
              <a:rPr lang="en-US" sz="1900" dirty="0">
                <a:solidFill>
                  <a:schemeClr val="accent3">
                    <a:lumMod val="25000"/>
                  </a:schemeClr>
                </a:solidFill>
                <a:latin typeface="IBM Plex Mono Text"/>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IBM Plex Mono Text"/>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IBM Plex Mono Text"/>
              </a:rPr>
              <a:t>The objective was to extract the launch records as HTML table, parse the table and convert it to a pandas </a:t>
            </a:r>
            <a:r>
              <a:rPr lang="en-US" sz="1900" dirty="0" err="1">
                <a:solidFill>
                  <a:schemeClr val="accent3">
                    <a:lumMod val="25000"/>
                  </a:schemeClr>
                </a:solidFill>
                <a:latin typeface="IBM Plex Mono Text"/>
              </a:rPr>
              <a:t>dataframe</a:t>
            </a:r>
            <a:r>
              <a:rPr lang="en-US" sz="1900" dirty="0">
                <a:solidFill>
                  <a:schemeClr val="accent3">
                    <a:lumMod val="25000"/>
                  </a:schemeClr>
                </a:solidFill>
                <a:latin typeface="IBM Plex Mono Text"/>
              </a:rPr>
              <a:t> for future analysis.</a:t>
            </a:r>
          </a:p>
          <a:p>
            <a:pPr lvl="1">
              <a:lnSpc>
                <a:spcPct val="100000"/>
              </a:lnSpc>
              <a:spcBef>
                <a:spcPts val="1400"/>
              </a:spcBef>
              <a:buFontTx/>
              <a:buChar char="-"/>
            </a:pPr>
            <a:endParaRPr lang="en-US" sz="1800" dirty="0">
              <a:solidFill>
                <a:schemeClr val="accent3">
                  <a:lumMod val="25000"/>
                </a:schemeClr>
              </a:solidFill>
              <a:latin typeface="IBM Plex Mono Text"/>
            </a:endParaRPr>
          </a:p>
          <a:p>
            <a:pPr marL="0" indent="0">
              <a:buNone/>
            </a:pPr>
            <a:endParaRPr lang="en-US" dirty="0">
              <a:latin typeface="IBM Plex Mono Text"/>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3200" dirty="0">
                <a:solidFill>
                  <a:schemeClr val="accent3">
                    <a:lumMod val="25000"/>
                  </a:schemeClr>
                </a:solidFill>
                <a:latin typeface="IBM Plex Mono Text"/>
              </a:rPr>
              <a:t>We used the get request to the SpaceX API to collect data, clean the requested data and did some basic data wrangling and formatting.</a:t>
            </a:r>
          </a:p>
          <a:p>
            <a:pPr marL="0" indent="0">
              <a:lnSpc>
                <a:spcPct val="100000"/>
              </a:lnSpc>
              <a:spcBef>
                <a:spcPts val="1400"/>
              </a:spcBef>
              <a:buNone/>
            </a:pPr>
            <a:endParaRPr lang="en-US" sz="3200" dirty="0">
              <a:solidFill>
                <a:schemeClr val="accent3">
                  <a:lumMod val="25000"/>
                </a:schemeClr>
              </a:solidFill>
              <a:latin typeface="IBM Plex Mono Text"/>
            </a:endParaRPr>
          </a:p>
          <a:p>
            <a:endParaRPr lang="en-US" sz="4000" dirty="0">
              <a:latin typeface="IBM Plex Mono Text"/>
            </a:endParaRPr>
          </a:p>
          <a:p>
            <a:endParaRPr lang="en-US" sz="4000" dirty="0">
              <a:latin typeface="IBM Plex Mono Text"/>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3200" dirty="0">
                <a:solidFill>
                  <a:schemeClr val="accent3">
                    <a:lumMod val="25000"/>
                  </a:schemeClr>
                </a:solidFill>
                <a:latin typeface="IBM Plex Mono Text" panose="020B0509050203000203"/>
              </a:rPr>
              <a:t>We applied web scrapping to webscrap Falcon 9 launch records with BeautifulSoup </a:t>
            </a:r>
          </a:p>
          <a:p>
            <a:pPr>
              <a:lnSpc>
                <a:spcPct val="100000"/>
              </a:lnSpc>
              <a:spcBef>
                <a:spcPts val="1400"/>
              </a:spcBef>
            </a:pPr>
            <a:r>
              <a:rPr lang="en-US" sz="3200" dirty="0">
                <a:solidFill>
                  <a:schemeClr val="accent3">
                    <a:lumMod val="25000"/>
                  </a:schemeClr>
                </a:solidFill>
                <a:latin typeface="IBM Plex Mono Text" panose="020B0509050203000203"/>
              </a:rPr>
              <a:t>We parsed the table and converted it into a pandas </a:t>
            </a:r>
            <a:r>
              <a:rPr lang="en-US" sz="3200" dirty="0" err="1">
                <a:solidFill>
                  <a:schemeClr val="accent3">
                    <a:lumMod val="25000"/>
                  </a:schemeClr>
                </a:solidFill>
                <a:latin typeface="IBM Plex Mono Text" panose="020B0509050203000203"/>
              </a:rPr>
              <a:t>dataframe</a:t>
            </a:r>
            <a:r>
              <a:rPr lang="en-US" sz="3200" dirty="0">
                <a:solidFill>
                  <a:schemeClr val="accent3">
                    <a:lumMod val="25000"/>
                  </a:schemeClr>
                </a:solidFill>
                <a:latin typeface="IBM Plex Mono Text" panose="020B0509050203000203"/>
              </a:rPr>
              <a: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1355</TotalTime>
  <Words>1604</Words>
  <Application>Microsoft Office PowerPoint</Application>
  <PresentationFormat>Widescreen</PresentationFormat>
  <Paragraphs>199</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Aharoni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Partners CMDM</cp:lastModifiedBy>
  <cp:revision>199</cp:revision>
  <dcterms:created xsi:type="dcterms:W3CDTF">2021-04-29T18:58:34Z</dcterms:created>
  <dcterms:modified xsi:type="dcterms:W3CDTF">2023-12-18T12:13:09Z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